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7" r:id="rId3"/>
    <p:sldId id="293" r:id="rId4"/>
    <p:sldId id="295" r:id="rId5"/>
    <p:sldId id="294" r:id="rId6"/>
    <p:sldId id="296" r:id="rId7"/>
    <p:sldId id="299" r:id="rId8"/>
    <p:sldId id="297" r:id="rId9"/>
    <p:sldId id="298" r:id="rId10"/>
    <p:sldId id="300" r:id="rId11"/>
    <p:sldId id="301" r:id="rId12"/>
    <p:sldId id="302" r:id="rId13"/>
    <p:sldId id="303" r:id="rId14"/>
    <p:sldId id="306" r:id="rId15"/>
    <p:sldId id="348" r:id="rId16"/>
    <p:sldId id="349" r:id="rId17"/>
    <p:sldId id="344" r:id="rId18"/>
    <p:sldId id="346" r:id="rId19"/>
    <p:sldId id="353" r:id="rId20"/>
    <p:sldId id="337" r:id="rId21"/>
    <p:sldId id="338" r:id="rId22"/>
    <p:sldId id="339" r:id="rId23"/>
    <p:sldId id="341" r:id="rId24"/>
    <p:sldId id="354" r:id="rId25"/>
    <p:sldId id="320" r:id="rId26"/>
    <p:sldId id="352" r:id="rId27"/>
    <p:sldId id="351" r:id="rId28"/>
    <p:sldId id="355" r:id="rId29"/>
    <p:sldId id="331" r:id="rId30"/>
    <p:sldId id="332" r:id="rId31"/>
    <p:sldId id="333" r:id="rId32"/>
    <p:sldId id="336" r:id="rId33"/>
    <p:sldId id="29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C9DA-E79A-4463-9741-8396F4ED8E82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CCF0-7941-46AE-90FA-06E12C2DB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4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7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Embedding </a:t>
            </a:r>
            <a:r>
              <a:rPr lang="zh-CN" altLang="en-US" dirty="0" smtClean="0"/>
              <a:t>得到表征后可能与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拼起来做后续任务，所以上面画了个虚线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加进来</a:t>
            </a:r>
            <a:r>
              <a:rPr lang="en-US" altLang="zh-CN" dirty="0" smtClean="0"/>
              <a:t>(</a:t>
            </a:r>
            <a:r>
              <a:rPr lang="zh-CN" altLang="en-US" dirty="0" smtClean="0"/>
              <a:t>是否合理？？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3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7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1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49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616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Embedding </a:t>
            </a:r>
            <a:r>
              <a:rPr lang="zh-CN" altLang="en-US" dirty="0" smtClean="0"/>
              <a:t>得到表征后可能与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拼起来做后续任务，所以上面画了个虚线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加进来</a:t>
            </a:r>
            <a:r>
              <a:rPr lang="en-US" altLang="zh-CN" dirty="0" smtClean="0"/>
              <a:t>(</a:t>
            </a:r>
            <a:r>
              <a:rPr lang="zh-CN" altLang="en-US" dirty="0" smtClean="0"/>
              <a:t>是否合理？？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02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左，右图更新</a:t>
            </a:r>
            <a:endParaRPr lang="en-US" altLang="zh-CN" dirty="0" smtClean="0"/>
          </a:p>
          <a:p>
            <a:r>
              <a:rPr lang="en-US" altLang="zh-CN" dirty="0" smtClean="0"/>
              <a:t>challenge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06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Embedding </a:t>
            </a:r>
            <a:r>
              <a:rPr lang="zh-CN" altLang="en-US" dirty="0" smtClean="0"/>
              <a:t>得到表征后可能与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拼起来做后续任务，所以上面画了个虚线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加进来</a:t>
            </a:r>
            <a:r>
              <a:rPr lang="en-US" altLang="zh-CN" dirty="0" smtClean="0"/>
              <a:t>(</a:t>
            </a:r>
            <a:r>
              <a:rPr lang="zh-CN" altLang="en-US" dirty="0" smtClean="0"/>
              <a:t>是否合理？？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7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76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1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234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12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2997D-B31A-42F7-A4C5-82AF6E21849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56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左，右图更新</a:t>
            </a:r>
            <a:endParaRPr lang="en-US" altLang="zh-CN" dirty="0" smtClean="0"/>
          </a:p>
          <a:p>
            <a:r>
              <a:rPr lang="en-US" altLang="zh-CN" dirty="0" smtClean="0"/>
              <a:t>challenge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0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42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0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1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</a:t>
            </a:r>
            <a:r>
              <a:rPr lang="en-US" altLang="zh-CN" dirty="0"/>
              <a:t>2</a:t>
            </a:r>
            <a:r>
              <a:rPr lang="zh-CN" altLang="en-US" dirty="0"/>
              <a:t>页，</a:t>
            </a:r>
            <a:r>
              <a:rPr lang="en-US" altLang="zh-CN" dirty="0"/>
              <a:t>1.0</a:t>
            </a:r>
            <a:r>
              <a:rPr lang="zh-CN" altLang="en-US" dirty="0"/>
              <a:t>和</a:t>
            </a:r>
            <a:r>
              <a:rPr lang="en-US" altLang="zh-CN" dirty="0"/>
              <a:t>2.0</a:t>
            </a:r>
            <a:r>
              <a:rPr lang="zh-CN" altLang="en-US" dirty="0"/>
              <a:t>的区别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A40FC-551C-40A9-9BFC-143089139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0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7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F2D22-DB20-C145-AFBC-7EFF1988A063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AAE73-3278-684A-AD86-B7B9418BE81E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FF718-76C0-DF45-92FA-855B110B1DF9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5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F2D22-DB20-C145-AFBC-7EFF1988A063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3B4FD-6A04-0C40-A451-FA7F82E5A93A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4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26E47-EC81-164D-A9D0-52217604E4BE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4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2FD5E-605B-F646-9291-93564E46B407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5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FB40A-C2C2-8048-B87F-F6B5F06663C2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9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A0C1C-8A84-DC43-ABB0-93DE89758676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7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EACD-1A1B-2542-90FB-21D16508F629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F41BB-3186-DD4D-ACFA-ACE386CBEB42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3B4FD-6A04-0C40-A451-FA7F82E5A93A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0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rgbClr val="7030A0">
              <a:alpha val="10000"/>
            </a:srgb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66089-0C25-344C-8538-F3277E19921D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5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AAE73-3278-684A-AD86-B7B9418BE81E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12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FF718-76C0-DF45-92FA-855B110B1DF9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4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26E47-EC81-164D-A9D0-52217604E4BE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2FD5E-605B-F646-9291-93564E46B407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1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FB40A-C2C2-8048-B87F-F6B5F06663C2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A0C1C-8A84-DC43-ABB0-93DE89758676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5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EACD-1A1B-2542-90FB-21D16508F629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3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F41BB-3186-DD4D-ACFA-ACE386CBEB42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rgbClr val="7030A0">
              <a:alpha val="10000"/>
            </a:srgb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66089-0C25-344C-8538-F3277E19921D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54245-1AE4-E346-9947-6EB26F03B407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11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54245-1AE4-E346-9947-6EB26F03B407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August 6, 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84458" y="3752012"/>
            <a:ext cx="4322618" cy="1752600"/>
          </a:xfrm>
        </p:spPr>
        <p:txBody>
          <a:bodyPr/>
          <a:lstStyle/>
          <a:p>
            <a:pPr algn="ctr"/>
            <a:r>
              <a:rPr lang="en-US" altLang="zh-CN" sz="2800" b="1" dirty="0" smtClean="0"/>
              <a:t>Peng Cui </a:t>
            </a:r>
            <a:endParaRPr lang="en-US" altLang="zh-CN" sz="2800" b="1" dirty="0"/>
          </a:p>
          <a:p>
            <a:pPr algn="ctr"/>
            <a:r>
              <a:rPr lang="en-US" altLang="zh-CN" dirty="0" smtClean="0"/>
              <a:t>Tsinghua University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39514" y="2067639"/>
            <a:ext cx="8212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solidFill>
                  <a:schemeClr val="accent6"/>
                </a:solidFill>
              </a:rPr>
              <a:t>Perspectives and Outlook on </a:t>
            </a:r>
            <a:endParaRPr lang="en-US" altLang="zh-CN" sz="3600" b="1" dirty="0" smtClean="0">
              <a:solidFill>
                <a:schemeClr val="accent6"/>
              </a:solidFill>
            </a:endParaRPr>
          </a:p>
          <a:p>
            <a:pPr lvl="0" algn="ctr">
              <a:defRPr/>
            </a:pPr>
            <a:r>
              <a:rPr lang="en-US" altLang="zh-CN" sz="4400" b="1" dirty="0" smtClean="0">
                <a:solidFill>
                  <a:srgbClr val="7030A0"/>
                </a:solidFill>
              </a:rPr>
              <a:t>Network </a:t>
            </a:r>
            <a:r>
              <a:rPr lang="en-US" altLang="zh-CN" sz="4400" b="1" dirty="0">
                <a:solidFill>
                  <a:srgbClr val="7030A0"/>
                </a:solidFill>
              </a:rPr>
              <a:t>Embedding and GCN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华文新魏" panose="02010800040101010101" pitchFamily="2" charset="-122"/>
            </a:endParaRPr>
          </a:p>
        </p:txBody>
      </p:sp>
      <p:pic>
        <p:nvPicPr>
          <p:cNvPr id="8" name="Picture 2" descr="https://upload.wikimedia.org/wikipedia/zh/thumb/e/ec/Tsinghua_University_Logo.svg/1024px-Tsinghua_University_Logo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413" y="565487"/>
            <a:ext cx="1256656" cy="1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39751" y="1228506"/>
            <a:ext cx="9834996" cy="562949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2000" dirty="0"/>
              <a:t> </a:t>
            </a:r>
            <a:r>
              <a:rPr lang="en-US" altLang="zh-CN" dirty="0" smtClean="0"/>
              <a:t>Main </a:t>
            </a:r>
            <a:r>
              <a:rPr lang="en-US" altLang="zh-CN" dirty="0"/>
              <a:t>idea: </a:t>
            </a:r>
            <a:r>
              <a:rPr lang="en-US" altLang="zh-CN" dirty="0" smtClean="0"/>
              <a:t>pass </a:t>
            </a:r>
            <a:r>
              <a:rPr lang="en-US" altLang="zh-CN" dirty="0"/>
              <a:t>messages between pairs of nodes &amp; agglomerate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2800" dirty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2200" dirty="0"/>
              <a:t> Stacking </a:t>
            </a:r>
            <a:r>
              <a:rPr lang="en-US" altLang="zh-CN" sz="2200" dirty="0" smtClean="0"/>
              <a:t>multiple </a:t>
            </a:r>
            <a:r>
              <a:rPr lang="en-US" altLang="zh-CN" sz="2200" dirty="0"/>
              <a:t>layers like standard CNNs: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1800" dirty="0"/>
              <a:t> State-of-the-art results on node classification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marL="274320" lvl="1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209405" y="111743"/>
            <a:ext cx="10458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Graph Convolutional </a:t>
            </a:r>
            <a:r>
              <a:rPr lang="en-US" altLang="zh-CN" dirty="0" smtClean="0"/>
              <a:t>Networks </a:t>
            </a:r>
            <a:r>
              <a:rPr lang="en-US" altLang="zh-CN" dirty="0"/>
              <a:t>(</a:t>
            </a:r>
            <a:r>
              <a:rPr lang="en-US" altLang="zh-CN" dirty="0" smtClean="0"/>
              <a:t>GCN)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931301" y="6516761"/>
            <a:ext cx="8487461" cy="46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1300" dirty="0"/>
              <a:t>T. N. Kipf and M. Welling. Semi-supervised classification with graph convolutional networks. </a:t>
            </a:r>
            <a:r>
              <a:rPr lang="en-US" altLang="zh-CN" sz="1300" i="1" dirty="0"/>
              <a:t>ICLR, 2017.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071" y="1850707"/>
            <a:ext cx="3045931" cy="4676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013" y="3221181"/>
            <a:ext cx="6440036" cy="32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9"/>
    </mc:Choice>
    <mc:Fallback xmlns="">
      <p:transition spd="slow" advTm="170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EC368-1D7A-4F81-ABF6-AE0E36BAF64C}" type="slidenum">
              <a:rPr lang="en-US">
                <a:latin typeface="Arial"/>
              </a:rPr>
              <a:pPr>
                <a:defRPr/>
              </a:pPr>
              <a:t>11</a:t>
            </a:fld>
            <a:endParaRPr lang="en-US" dirty="0">
              <a:latin typeface="Arial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160544" y="111739"/>
            <a:ext cx="10183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A brief history of GNNs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48" y="1157807"/>
            <a:ext cx="10936252" cy="52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4" y="533400"/>
            <a:ext cx="11407896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Embedding and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GCN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151" y="2234936"/>
            <a:ext cx="868889" cy="140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105117" y="2090871"/>
            <a:ext cx="1279271" cy="1697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44" y="4166598"/>
            <a:ext cx="1219306" cy="1569856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101961" y="4102956"/>
            <a:ext cx="1279271" cy="1697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660" y="27547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Graph</a:t>
            </a:r>
            <a:endParaRPr lang="zh-CN" altLang="en-US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124413" y="47668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Feature</a:t>
            </a:r>
            <a:endParaRPr lang="zh-CN" altLang="en-US" b="1" dirty="0"/>
          </a:p>
        </p:txBody>
      </p:sp>
      <p:sp>
        <p:nvSpPr>
          <p:cNvPr id="25" name="圆角矩形 24"/>
          <p:cNvSpPr/>
          <p:nvPr/>
        </p:nvSpPr>
        <p:spPr>
          <a:xfrm>
            <a:off x="3753790" y="2382178"/>
            <a:ext cx="1902373" cy="111452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D025C"/>
                </a:solidFill>
              </a:rPr>
              <a:t>Network Embedding</a:t>
            </a:r>
            <a:endParaRPr lang="zh-CN" altLang="en-US" dirty="0">
              <a:solidFill>
                <a:srgbClr val="4D025C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753789" y="4394264"/>
            <a:ext cx="1902373" cy="111452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D025C"/>
                </a:solidFill>
              </a:rPr>
              <a:t>GCN</a:t>
            </a:r>
            <a:endParaRPr lang="zh-CN" altLang="en-US" dirty="0">
              <a:solidFill>
                <a:srgbClr val="4D025C"/>
              </a:solidFill>
            </a:endParaRPr>
          </a:p>
        </p:txBody>
      </p:sp>
      <p:cxnSp>
        <p:nvCxnSpPr>
          <p:cNvPr id="14" name="直接箭头连接符 13"/>
          <p:cNvCxnSpPr>
            <a:stCxn id="10" idx="3"/>
            <a:endCxn id="25" idx="1"/>
          </p:cNvCxnSpPr>
          <p:nvPr/>
        </p:nvCxnSpPr>
        <p:spPr>
          <a:xfrm flipV="1">
            <a:off x="2384388" y="2939440"/>
            <a:ext cx="136940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378074" y="2939441"/>
            <a:ext cx="1342578" cy="1827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26" idx="1"/>
          </p:cNvCxnSpPr>
          <p:nvPr/>
        </p:nvCxnSpPr>
        <p:spPr>
          <a:xfrm>
            <a:off x="2381232" y="4951526"/>
            <a:ext cx="1372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307151" y="164950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Input</a:t>
            </a:r>
            <a:endParaRPr lang="zh-CN" altLang="en-US" b="1" dirty="0"/>
          </a:p>
        </p:txBody>
      </p:sp>
      <p:sp>
        <p:nvSpPr>
          <p:cNvPr id="49" name="圆角矩形 48"/>
          <p:cNvSpPr/>
          <p:nvPr/>
        </p:nvSpPr>
        <p:spPr>
          <a:xfrm>
            <a:off x="6591516" y="4672895"/>
            <a:ext cx="1902373" cy="5572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D025C"/>
                </a:solidFill>
              </a:rPr>
              <a:t>Task results</a:t>
            </a:r>
            <a:endParaRPr lang="zh-CN" altLang="en-US" dirty="0">
              <a:solidFill>
                <a:srgbClr val="4D025C"/>
              </a:solidFill>
            </a:endParaRPr>
          </a:p>
        </p:txBody>
      </p:sp>
      <p:cxnSp>
        <p:nvCxnSpPr>
          <p:cNvPr id="50" name="直接箭头连接符 49"/>
          <p:cNvCxnSpPr>
            <a:stCxn id="26" idx="3"/>
            <a:endCxn id="49" idx="1"/>
          </p:cNvCxnSpPr>
          <p:nvPr/>
        </p:nvCxnSpPr>
        <p:spPr>
          <a:xfrm>
            <a:off x="5656162" y="4951526"/>
            <a:ext cx="9353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5656162" y="2901117"/>
            <a:ext cx="9353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6591516" y="2228402"/>
            <a:ext cx="1902373" cy="1359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025C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43" y="2304054"/>
            <a:ext cx="1619319" cy="126425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4219235" y="164950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Model</a:t>
            </a:r>
            <a:endParaRPr lang="zh-CN" altLang="en-US" b="1" dirty="0"/>
          </a:p>
        </p:txBody>
      </p:sp>
      <p:sp>
        <p:nvSpPr>
          <p:cNvPr id="57" name="文本框 56"/>
          <p:cNvSpPr txBox="1"/>
          <p:nvPr/>
        </p:nvSpPr>
        <p:spPr>
          <a:xfrm>
            <a:off x="7056960" y="16495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Output</a:t>
            </a:r>
            <a:endParaRPr lang="zh-CN" altLang="en-US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6821992" y="36033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Embedding</a:t>
            </a:r>
            <a:endParaRPr lang="zh-CN" altLang="en-US" b="1" dirty="0"/>
          </a:p>
        </p:txBody>
      </p:sp>
      <p:cxnSp>
        <p:nvCxnSpPr>
          <p:cNvPr id="59" name="直接箭头连接符 58"/>
          <p:cNvCxnSpPr>
            <a:stCxn id="54" idx="3"/>
          </p:cNvCxnSpPr>
          <p:nvPr/>
        </p:nvCxnSpPr>
        <p:spPr>
          <a:xfrm flipV="1">
            <a:off x="8493889" y="2901117"/>
            <a:ext cx="1666111" cy="684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10160000" y="2608878"/>
            <a:ext cx="1589831" cy="557262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D025C"/>
                </a:solidFill>
              </a:rPr>
              <a:t>Task results</a:t>
            </a:r>
            <a:endParaRPr lang="zh-CN" altLang="en-US" dirty="0">
              <a:solidFill>
                <a:srgbClr val="4D025C"/>
              </a:solidFill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9358643" y="2304054"/>
            <a:ext cx="0" cy="49354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8849529" y="19438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Feature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94844" y="3551654"/>
            <a:ext cx="225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Topology to Vector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14947" y="5561043"/>
            <a:ext cx="381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Fusion of Topology and Features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6085" y="6023085"/>
            <a:ext cx="7549911" cy="7083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Unsupervised </a:t>
            </a:r>
            <a:r>
              <a:rPr lang="en-US" altLang="zh-CN" sz="3200" dirty="0" err="1" smtClean="0"/>
              <a:t>v.s</a:t>
            </a:r>
            <a:r>
              <a:rPr lang="en-US" altLang="zh-CN" sz="3200" dirty="0"/>
              <a:t>.</a:t>
            </a:r>
            <a:r>
              <a:rPr lang="en-US" altLang="zh-CN" sz="3200" dirty="0" smtClean="0"/>
              <a:t> (Semi-)Supervised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524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0">
            <a:extLst>
              <a:ext uri="{FF2B5EF4-FFF2-40B4-BE49-F238E27FC236}">
                <a16:creationId xmlns:a16="http://schemas.microsoft.com/office/drawing/2014/main" id="{40C49F17-5338-824C-81D6-2F35435D7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28433"/>
            <a:ext cx="113608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Graph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convolutional network </a:t>
            </a:r>
            <a:r>
              <a:rPr lang="en-US" sz="3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v.s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 </a:t>
            </a:r>
            <a:r>
              <a:rPr 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embedding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13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415601" y="1530753"/>
            <a:ext cx="10881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sense,</a:t>
            </a:r>
            <a:r>
              <a:rPr lang="zh-CN" altLang="en-US" sz="2400" dirty="0"/>
              <a:t> </a:t>
            </a:r>
            <a:r>
              <a:rPr lang="en-US" altLang="zh-CN" sz="2400" dirty="0"/>
              <a:t>they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different.</a:t>
            </a:r>
            <a:r>
              <a:rPr lang="zh-CN" altLang="en-US" sz="2400" b="1" dirty="0"/>
              <a:t> </a:t>
            </a:r>
            <a:endParaRPr lang="en-US" altLang="zh-CN" sz="2400" b="1" dirty="0"/>
          </a:p>
          <a:p>
            <a:pPr marL="380990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Graphs</a:t>
            </a:r>
            <a:r>
              <a:rPr lang="zh-CN" altLang="en-US" sz="2400" dirty="0"/>
              <a:t> </a:t>
            </a:r>
            <a:r>
              <a:rPr lang="en-US" altLang="zh-CN" sz="2400" dirty="0"/>
              <a:t>exist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mathematics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r>
              <a:rPr lang="en-US" altLang="zh-CN" sz="2400" dirty="0"/>
              <a:t>(Data</a:t>
            </a:r>
            <a:r>
              <a:rPr lang="zh-CN" altLang="en-US" sz="2400" dirty="0"/>
              <a:t> </a:t>
            </a:r>
            <a:r>
              <a:rPr lang="en-US" altLang="zh-CN" sz="2400" dirty="0"/>
              <a:t>Structure)</a:t>
            </a:r>
          </a:p>
          <a:p>
            <a:pPr marL="838179" lvl="1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Mathematical structures used to model pairwise relations between objects</a:t>
            </a:r>
          </a:p>
          <a:p>
            <a:pPr marL="380990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Networks</a:t>
            </a:r>
            <a:r>
              <a:rPr lang="zh-CN" altLang="en-US" sz="2400" dirty="0"/>
              <a:t> </a:t>
            </a:r>
            <a:r>
              <a:rPr lang="en-US" altLang="zh-CN" sz="2400" dirty="0"/>
              <a:t>exist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real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world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r>
              <a:rPr lang="en-US" altLang="zh-CN" sz="2400" dirty="0"/>
              <a:t>(Data)</a:t>
            </a:r>
          </a:p>
          <a:p>
            <a:pPr marL="838179" lvl="1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Social</a:t>
            </a:r>
            <a:r>
              <a:rPr lang="zh-CN" altLang="en-US" sz="2400" dirty="0"/>
              <a:t> </a:t>
            </a:r>
            <a:r>
              <a:rPr lang="en-US" altLang="zh-CN" sz="2400" dirty="0"/>
              <a:t>networks,</a:t>
            </a:r>
            <a:r>
              <a:rPr lang="zh-CN" altLang="en-US" sz="2400" dirty="0"/>
              <a:t> </a:t>
            </a:r>
            <a:r>
              <a:rPr lang="en-US" altLang="zh-CN" sz="2400" dirty="0"/>
              <a:t>logistic</a:t>
            </a:r>
            <a:r>
              <a:rPr lang="zh-CN" altLang="en-US" sz="2400" dirty="0"/>
              <a:t> </a:t>
            </a:r>
            <a:r>
              <a:rPr lang="en-US" altLang="zh-CN" sz="2400" dirty="0"/>
              <a:t>networks,</a:t>
            </a:r>
            <a:r>
              <a:rPr lang="zh-CN" altLang="en-US" sz="2400" dirty="0"/>
              <a:t> </a:t>
            </a:r>
            <a:r>
              <a:rPr lang="en-US" altLang="zh-CN" sz="2400" dirty="0"/>
              <a:t>biology</a:t>
            </a:r>
            <a:r>
              <a:rPr lang="zh-CN" altLang="en-US" sz="2400" dirty="0"/>
              <a:t> </a:t>
            </a:r>
            <a:r>
              <a:rPr lang="en-US" altLang="zh-CN" sz="2400" dirty="0"/>
              <a:t>networks,</a:t>
            </a:r>
            <a:r>
              <a:rPr lang="zh-CN" altLang="en-US" sz="2400" dirty="0"/>
              <a:t> </a:t>
            </a:r>
            <a:r>
              <a:rPr lang="en-US" altLang="zh-CN" sz="2400" dirty="0"/>
              <a:t>transaction</a:t>
            </a:r>
            <a:r>
              <a:rPr lang="zh-CN" altLang="en-US" sz="2400" dirty="0"/>
              <a:t> </a:t>
            </a:r>
            <a:r>
              <a:rPr lang="en-US" altLang="zh-CN" sz="2400" dirty="0"/>
              <a:t>networks,</a:t>
            </a:r>
            <a:r>
              <a:rPr lang="zh-CN" altLang="en-US" sz="2400" dirty="0"/>
              <a:t> </a:t>
            </a:r>
            <a:r>
              <a:rPr lang="en-US" altLang="zh-CN" sz="2400" dirty="0"/>
              <a:t>etc.</a:t>
            </a:r>
          </a:p>
          <a:p>
            <a:pPr marL="380990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zh-CN" altLang="en-US" sz="2400" dirty="0"/>
              <a:t> </a:t>
            </a:r>
            <a:r>
              <a:rPr lang="en-US" altLang="zh-CN" sz="2400" dirty="0"/>
              <a:t>A network can be represented</a:t>
            </a:r>
            <a:r>
              <a:rPr lang="zh-CN" altLang="en-US" sz="2400" dirty="0"/>
              <a:t> </a:t>
            </a:r>
            <a:r>
              <a:rPr lang="en-US" altLang="zh-CN" sz="2400" dirty="0"/>
              <a:t>by a graph.</a:t>
            </a:r>
          </a:p>
          <a:p>
            <a:pPr marL="380990" indent="-380990">
              <a:lnSpc>
                <a:spcPct val="125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dataset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graph.</a:t>
            </a:r>
          </a:p>
        </p:txBody>
      </p:sp>
    </p:spTree>
    <p:extLst>
      <p:ext uri="{BB962C8B-B14F-4D97-AF65-F5344CB8AC3E}">
        <p14:creationId xmlns:p14="http://schemas.microsoft.com/office/powerpoint/2010/main" val="11437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D7EF-E262-E141-9148-B6401170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91" y="34799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GCN for 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1F21-C5EE-F54B-9107-EFE23E6C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056747" cy="4876800"/>
          </a:xfrm>
        </p:spPr>
        <p:txBody>
          <a:bodyPr>
            <a:normAutofit/>
          </a:bodyPr>
          <a:lstStyle/>
          <a:p>
            <a:r>
              <a:rPr lang="en-US" dirty="0"/>
              <a:t>Many papers on BERT + GNN.</a:t>
            </a:r>
          </a:p>
          <a:p>
            <a:endParaRPr lang="en-US" dirty="0"/>
          </a:p>
          <a:p>
            <a:r>
              <a:rPr lang="en-US" dirty="0"/>
              <a:t>BERT is for retrieval.</a:t>
            </a:r>
          </a:p>
          <a:p>
            <a:pPr lvl="1"/>
            <a:r>
              <a:rPr lang="en-US" dirty="0"/>
              <a:t>It creates an initial graph of relevant entities and the initial evidence.</a:t>
            </a:r>
          </a:p>
          <a:p>
            <a:r>
              <a:rPr lang="en-US" dirty="0"/>
              <a:t>GNN is for reasoning.</a:t>
            </a:r>
          </a:p>
          <a:p>
            <a:pPr lvl="1"/>
            <a:r>
              <a:rPr lang="en-US" dirty="0"/>
              <a:t>It collects evidence (i.e., old messages on the entities) and arrive at new conclusions (i.e., new messages on the entities), by passing the messages around and aggregating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078A-7A16-6345-9843-20BB5F7C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51350-E7B6-974B-964A-23899DC4411D}"/>
              </a:ext>
            </a:extLst>
          </p:cNvPr>
          <p:cNvSpPr txBox="1"/>
          <p:nvPr/>
        </p:nvSpPr>
        <p:spPr>
          <a:xfrm>
            <a:off x="2316256" y="6215390"/>
            <a:ext cx="755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dirty="0"/>
              <a:t>Cognitive Graph for Multi-Hop Reading Comprehension at Scale. Ding et al., ACL 2019.</a:t>
            </a:r>
          </a:p>
          <a:p>
            <a:pPr lvl="1" algn="ctr"/>
            <a:r>
              <a:rPr lang="en-US" sz="1400" dirty="0"/>
              <a:t>Dynamically Fused Graph Network for Multi-hop Reasoning. Xiao et al., ACL 2019.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D78DD-D38E-B44A-B4E7-B5081D673C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16" y="1709928"/>
            <a:ext cx="6488519" cy="4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B362-37A1-8F48-A3C3-3DCFC640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47472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GCN for 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589E-F65C-EB48-84DF-D4F3AC4D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popular trend in CV is to construct a graph during the learning process.</a:t>
            </a:r>
          </a:p>
          <a:p>
            <a:pPr lvl="1"/>
            <a:r>
              <a:rPr lang="en-US" dirty="0"/>
              <a:t>To process multiple objects or parts in a scene, and to infer their relationships.</a:t>
            </a:r>
          </a:p>
          <a:p>
            <a:r>
              <a:rPr lang="en-US" dirty="0"/>
              <a:t>Example: Scene graphs.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6CE00-AA67-FE40-9AA1-E461DE6B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932D9-7434-5248-AF6F-B63717C363A8}"/>
              </a:ext>
            </a:extLst>
          </p:cNvPr>
          <p:cNvSpPr txBox="1"/>
          <p:nvPr/>
        </p:nvSpPr>
        <p:spPr>
          <a:xfrm>
            <a:off x="2316255" y="6291590"/>
            <a:ext cx="755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dirty="0"/>
              <a:t>Scene Graph Generation by Iterative Message Passing. Xu et al., CVPR 2017.</a:t>
            </a:r>
          </a:p>
          <a:p>
            <a:pPr lvl="1" algn="ctr"/>
            <a:r>
              <a:rPr lang="en-US" sz="1400" dirty="0"/>
              <a:t>Image Generation from Scene Graphs. Johnson et al., CVPR 2018.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E87F2-4C8E-744D-8297-AA34D7D90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131" y="3071585"/>
            <a:ext cx="10289737" cy="31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5837-EA67-2344-9D01-71D82D79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7472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GCN for 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Symbolic Reasoning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DBA7-F503-0E4C-9F67-4E3D9343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72579E-461B-724F-834B-3A002666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We can view the process of symbolic reasoning as a directed acyclic graph.</a:t>
            </a:r>
          </a:p>
          <a:p>
            <a:r>
              <a:rPr lang="en-US" dirty="0"/>
              <a:t>Many recent efforts use GNNs to perform symbolic reasoning.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E83B4-3F04-1C47-A996-92B32E73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85" y="2433434"/>
            <a:ext cx="8233229" cy="3600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94405-21AB-0C42-A6E9-043A1924C9AC}"/>
              </a:ext>
            </a:extLst>
          </p:cNvPr>
          <p:cNvSpPr txBox="1"/>
          <p:nvPr/>
        </p:nvSpPr>
        <p:spPr>
          <a:xfrm>
            <a:off x="2316256" y="5910596"/>
            <a:ext cx="7559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1400" dirty="0"/>
          </a:p>
          <a:p>
            <a:pPr lvl="1" algn="ctr"/>
            <a:r>
              <a:rPr lang="en-US" sz="1400" dirty="0"/>
              <a:t>Learning by Abstraction: The Neural State Machine. Hudson &amp; Manning, 2019.</a:t>
            </a:r>
          </a:p>
          <a:p>
            <a:pPr lvl="1" algn="ctr"/>
            <a:r>
              <a:rPr lang="en-US" sz="1400" dirty="0"/>
              <a:t>Can Graph Neural Networks Help Logic Reasoning? Zhang et al., 2019.</a:t>
            </a:r>
          </a:p>
          <a:p>
            <a:pPr lvl="1" algn="ctr"/>
            <a:r>
              <a:rPr lang="en-US" sz="1400" dirty="0"/>
              <a:t>Symbolic Graph Reasoning Meets Convolutions. Liang et al., </a:t>
            </a:r>
            <a:r>
              <a:rPr lang="en-US" sz="1400" dirty="0" err="1"/>
              <a:t>NeurIPS</a:t>
            </a:r>
            <a:r>
              <a:rPr lang="en-US" sz="1400" dirty="0"/>
              <a:t> 2018.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DDC98-F9F8-194D-A2A6-EB7276907E5B}"/>
              </a:ext>
            </a:extLst>
          </p:cNvPr>
          <p:cNvSpPr/>
          <p:nvPr/>
        </p:nvSpPr>
        <p:spPr>
          <a:xfrm>
            <a:off x="9694342" y="5841203"/>
            <a:ext cx="914400" cy="25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30AA-7DE3-F343-B6B3-40EDED05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545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GCN for 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Structural Equation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0326-1D33-F94E-BBA9-A58F97FE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equation modeling, a form of causal modeling, tries to describe the relationships between the variables as a directed acyclic graph (DAG).</a:t>
            </a:r>
          </a:p>
          <a:p>
            <a:r>
              <a:rPr lang="en-US" dirty="0"/>
              <a:t>GNN can be used to represent a nonlinear structural equation and help find the DAG, after treating the adjacency matrix as parameters.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08C26-E0B4-7C4F-AE8D-2FAEE651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36E1E-CCEC-8242-A64B-7BA022EF5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709" y="4412458"/>
            <a:ext cx="4120029" cy="2064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44B802-972D-9346-81BB-C0F61C9481D1}"/>
              </a:ext>
            </a:extLst>
          </p:cNvPr>
          <p:cNvSpPr txBox="1"/>
          <p:nvPr/>
        </p:nvSpPr>
        <p:spPr>
          <a:xfrm>
            <a:off x="2174128" y="6550223"/>
            <a:ext cx="784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dirty="0"/>
              <a:t>DAG-GNN: DAG Structure Learning with Graph Neural Networks. Yu et al., ICML 2019.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A9EB7-BD11-FE40-AA10-826539E5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4" y="3190437"/>
            <a:ext cx="4693024" cy="3239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8A1CB-F7E2-DB4F-AC30-2D67D2F77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83" y="3184132"/>
            <a:ext cx="6710082" cy="12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30AA-7DE3-F343-B6B3-40EDED05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545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Pipeline for (most) GCN works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08C26-E0B4-7C4F-AE8D-2FAEE651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流程图: 磁盘 6"/>
          <p:cNvSpPr/>
          <p:nvPr/>
        </p:nvSpPr>
        <p:spPr>
          <a:xfrm>
            <a:off x="1045445" y="3181450"/>
            <a:ext cx="1956989" cy="1250156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Raw Data</a:t>
            </a:r>
            <a:endParaRPr lang="zh-CN" altLang="en-US" sz="2400" dirty="0"/>
          </a:p>
        </p:txBody>
      </p:sp>
      <p:sp>
        <p:nvSpPr>
          <p:cNvPr id="10" name="圆角矩形 9"/>
          <p:cNvSpPr/>
          <p:nvPr/>
        </p:nvSpPr>
        <p:spPr>
          <a:xfrm>
            <a:off x="3889886" y="3045721"/>
            <a:ext cx="2140743" cy="15359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Graph Construction</a:t>
            </a:r>
            <a:endParaRPr lang="zh-CN" alt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6806918" y="3031433"/>
            <a:ext cx="2140743" cy="15359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GCN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47749" y="3567213"/>
            <a:ext cx="177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End task</a:t>
            </a:r>
            <a:endParaRPr lang="zh-CN" altLang="en-US" sz="2400" dirty="0"/>
          </a:p>
        </p:txBody>
      </p:sp>
      <p:cxnSp>
        <p:nvCxnSpPr>
          <p:cNvPr id="16" name="直接箭头连接符 15"/>
          <p:cNvCxnSpPr>
            <a:stCxn id="7" idx="4"/>
            <a:endCxn id="10" idx="1"/>
          </p:cNvCxnSpPr>
          <p:nvPr/>
        </p:nvCxnSpPr>
        <p:spPr>
          <a:xfrm>
            <a:off x="3002434" y="3806528"/>
            <a:ext cx="887452" cy="7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3"/>
            <a:endCxn id="12" idx="1"/>
          </p:cNvCxnSpPr>
          <p:nvPr/>
        </p:nvCxnSpPr>
        <p:spPr>
          <a:xfrm flipV="1">
            <a:off x="6030629" y="3799386"/>
            <a:ext cx="776289" cy="14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2" idx="3"/>
            <a:endCxn id="14" idx="1"/>
          </p:cNvCxnSpPr>
          <p:nvPr/>
        </p:nvCxnSpPr>
        <p:spPr>
          <a:xfrm flipV="1">
            <a:off x="8947661" y="3798046"/>
            <a:ext cx="700088" cy="1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00" y="1216496"/>
            <a:ext cx="9795200" cy="4876800"/>
          </a:xfrm>
        </p:spPr>
        <p:txBody>
          <a:bodyPr/>
          <a:lstStyle/>
          <a:p>
            <a:r>
              <a:rPr lang="en-US" altLang="zh-CN" sz="2667" b="1" dirty="0"/>
              <a:t>Co-occurrence</a:t>
            </a:r>
            <a:r>
              <a:rPr lang="zh-CN" altLang="en-US" sz="2667" b="1" dirty="0"/>
              <a:t> </a:t>
            </a:r>
            <a:r>
              <a:rPr lang="en-US" altLang="zh-CN" sz="2667" b="1" dirty="0"/>
              <a:t>(neighborhood)</a:t>
            </a:r>
          </a:p>
          <a:p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65" y="1989963"/>
            <a:ext cx="7639289" cy="4607447"/>
          </a:xfrm>
          <a:prstGeom prst="rect">
            <a:avLst/>
          </a:prstGeom>
        </p:spPr>
      </p:pic>
      <p:sp>
        <p:nvSpPr>
          <p:cNvPr id="6" name="Shape 60">
            <a:extLst>
              <a:ext uri="{FF2B5EF4-FFF2-40B4-BE49-F238E27FC236}">
                <a16:creationId xmlns:a16="http://schemas.microsoft.com/office/drawing/2014/main" id="{B5E35BAF-74CE-A845-9180-97D612FE51DE}"/>
              </a:ext>
            </a:extLst>
          </p:cNvPr>
          <p:cNvSpPr txBox="1">
            <a:spLocks/>
          </p:cNvSpPr>
          <p:nvPr/>
        </p:nvSpPr>
        <p:spPr>
          <a:xfrm>
            <a:off x="415600" y="328433"/>
            <a:ext cx="113608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Network embedding: topology to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2</a:t>
            </a:fld>
            <a:endParaRPr 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1847528" y="111739"/>
            <a:ext cx="8496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endParaRPr lang="zh-CN" altLang="en-US" sz="4267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4195" y="1529977"/>
            <a:ext cx="9313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The general description of data and their relations.</a:t>
            </a:r>
            <a:endParaRPr lang="zh-CN" alt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75458" y="1083436"/>
            <a:ext cx="3997911" cy="64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42027" y="414324"/>
            <a:ext cx="11768537" cy="9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(Graph)</a:t>
            </a:r>
          </a:p>
        </p:txBody>
      </p:sp>
    </p:spTree>
    <p:extLst>
      <p:ext uri="{BB962C8B-B14F-4D97-AF65-F5344CB8AC3E}">
        <p14:creationId xmlns:p14="http://schemas.microsoft.com/office/powerpoint/2010/main" val="1464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00" y="1216496"/>
            <a:ext cx="9795200" cy="4876800"/>
          </a:xfrm>
        </p:spPr>
        <p:txBody>
          <a:bodyPr/>
          <a:lstStyle/>
          <a:p>
            <a:r>
              <a:rPr lang="en-US" altLang="zh-CN" b="1" dirty="0"/>
              <a:t>High-order</a:t>
            </a:r>
            <a:r>
              <a:rPr lang="zh-CN" altLang="en-US" b="1" dirty="0"/>
              <a:t> </a:t>
            </a:r>
            <a:r>
              <a:rPr lang="en-US" altLang="zh-CN" b="1" dirty="0"/>
              <a:t>proximities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80" y="2045414"/>
            <a:ext cx="7988040" cy="4288820"/>
          </a:xfrm>
          <a:prstGeom prst="rect">
            <a:avLst/>
          </a:prstGeom>
        </p:spPr>
      </p:pic>
      <p:sp>
        <p:nvSpPr>
          <p:cNvPr id="7" name="Shape 60">
            <a:extLst>
              <a:ext uri="{FF2B5EF4-FFF2-40B4-BE49-F238E27FC236}">
                <a16:creationId xmlns:a16="http://schemas.microsoft.com/office/drawing/2014/main" id="{B5E35BAF-74CE-A845-9180-97D612FE51DE}"/>
              </a:ext>
            </a:extLst>
          </p:cNvPr>
          <p:cNvSpPr txBox="1">
            <a:spLocks/>
          </p:cNvSpPr>
          <p:nvPr/>
        </p:nvSpPr>
        <p:spPr>
          <a:xfrm>
            <a:off x="415600" y="328433"/>
            <a:ext cx="113608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Network embedding: topology to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00" y="1216496"/>
            <a:ext cx="9795200" cy="4876800"/>
          </a:xfrm>
        </p:spPr>
        <p:txBody>
          <a:bodyPr/>
          <a:lstStyle/>
          <a:p>
            <a:r>
              <a:rPr lang="en-US" altLang="zh-CN" b="1" dirty="0"/>
              <a:t>Communities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71" y="1772816"/>
            <a:ext cx="5574259" cy="4847597"/>
          </a:xfrm>
          <a:prstGeom prst="rect">
            <a:avLst/>
          </a:prstGeom>
        </p:spPr>
      </p:pic>
      <p:sp>
        <p:nvSpPr>
          <p:cNvPr id="6" name="Shape 60">
            <a:extLst>
              <a:ext uri="{FF2B5EF4-FFF2-40B4-BE49-F238E27FC236}">
                <a16:creationId xmlns:a16="http://schemas.microsoft.com/office/drawing/2014/main" id="{B5E35BAF-74CE-A845-9180-97D612FE51DE}"/>
              </a:ext>
            </a:extLst>
          </p:cNvPr>
          <p:cNvSpPr txBox="1">
            <a:spLocks/>
          </p:cNvSpPr>
          <p:nvPr/>
        </p:nvSpPr>
        <p:spPr>
          <a:xfrm>
            <a:off x="415600" y="328433"/>
            <a:ext cx="113608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Network embedding: topology to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00" y="1233905"/>
            <a:ext cx="9795200" cy="4876800"/>
          </a:xfrm>
        </p:spPr>
        <p:txBody>
          <a:bodyPr/>
          <a:lstStyle/>
          <a:p>
            <a:r>
              <a:rPr lang="en-US" altLang="zh-CN" b="1" dirty="0"/>
              <a:t>Heterogeneous</a:t>
            </a:r>
            <a:r>
              <a:rPr lang="zh-CN" altLang="en-US" b="1" dirty="0"/>
              <a:t> </a:t>
            </a:r>
            <a:r>
              <a:rPr lang="en-US" altLang="zh-CN" b="1" dirty="0"/>
              <a:t>networks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63" y="1925052"/>
            <a:ext cx="7555519" cy="4817371"/>
          </a:xfrm>
          <a:prstGeom prst="rect">
            <a:avLst/>
          </a:prstGeom>
        </p:spPr>
      </p:pic>
      <p:sp>
        <p:nvSpPr>
          <p:cNvPr id="7" name="Shape 60">
            <a:extLst>
              <a:ext uri="{FF2B5EF4-FFF2-40B4-BE49-F238E27FC236}">
                <a16:creationId xmlns:a16="http://schemas.microsoft.com/office/drawing/2014/main" id="{B5E35BAF-74CE-A845-9180-97D612FE51DE}"/>
              </a:ext>
            </a:extLst>
          </p:cNvPr>
          <p:cNvSpPr txBox="1">
            <a:spLocks/>
          </p:cNvSpPr>
          <p:nvPr/>
        </p:nvSpPr>
        <p:spPr>
          <a:xfrm>
            <a:off x="415600" y="328433"/>
            <a:ext cx="113608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Network embedding: topology to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30AA-7DE3-F343-B6B3-40EDED05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545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Pipeline for (most) Network Embedding works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08C26-E0B4-7C4F-AE8D-2FAEE651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流程图: 磁盘 6"/>
          <p:cNvSpPr/>
          <p:nvPr/>
        </p:nvSpPr>
        <p:spPr>
          <a:xfrm>
            <a:off x="1045445" y="3181450"/>
            <a:ext cx="1956989" cy="1250156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Network Data</a:t>
            </a:r>
            <a:endParaRPr lang="zh-CN" altLang="en-US" sz="2400" dirty="0"/>
          </a:p>
        </p:txBody>
      </p:sp>
      <p:sp>
        <p:nvSpPr>
          <p:cNvPr id="10" name="圆角矩形 9"/>
          <p:cNvSpPr/>
          <p:nvPr/>
        </p:nvSpPr>
        <p:spPr>
          <a:xfrm>
            <a:off x="3889886" y="3045721"/>
            <a:ext cx="2140743" cy="15359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Network Embedding</a:t>
            </a:r>
            <a:endParaRPr lang="zh-CN" alt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6806918" y="3031433"/>
            <a:ext cx="2140743" cy="15359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Downstream Model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47749" y="3567213"/>
            <a:ext cx="177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End task</a:t>
            </a:r>
            <a:endParaRPr lang="zh-CN" altLang="en-US" sz="2400" dirty="0"/>
          </a:p>
        </p:txBody>
      </p:sp>
      <p:cxnSp>
        <p:nvCxnSpPr>
          <p:cNvPr id="16" name="直接箭头连接符 15"/>
          <p:cNvCxnSpPr>
            <a:stCxn id="7" idx="4"/>
            <a:endCxn id="10" idx="1"/>
          </p:cNvCxnSpPr>
          <p:nvPr/>
        </p:nvCxnSpPr>
        <p:spPr>
          <a:xfrm>
            <a:off x="3002434" y="3806528"/>
            <a:ext cx="887452" cy="7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3"/>
            <a:endCxn id="12" idx="1"/>
          </p:cNvCxnSpPr>
          <p:nvPr/>
        </p:nvCxnSpPr>
        <p:spPr>
          <a:xfrm flipV="1">
            <a:off x="6030629" y="3799386"/>
            <a:ext cx="776289" cy="14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2" idx="3"/>
            <a:endCxn id="14" idx="1"/>
          </p:cNvCxnSpPr>
          <p:nvPr/>
        </p:nvCxnSpPr>
        <p:spPr>
          <a:xfrm flipV="1">
            <a:off x="8947661" y="3798046"/>
            <a:ext cx="700088" cy="1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4DD-5508-BC4A-9020-B983B32B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322049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Learning for Networks vs. Learning via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F2EF-D30B-1145-82E1-0C3A199D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771775" y="5924550"/>
            <a:ext cx="5486400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752725" y="1619250"/>
            <a:ext cx="9525" cy="431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705600" y="6134100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Learning for networks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 rot="10800000">
            <a:off x="2074902" y="1419225"/>
            <a:ext cx="553998" cy="29128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 smtClean="0"/>
              <a:t>Learning Via Graphs</a:t>
            </a:r>
            <a:endParaRPr lang="zh-CN" altLang="en-US" sz="2400" dirty="0"/>
          </a:p>
        </p:txBody>
      </p:sp>
      <p:sp>
        <p:nvSpPr>
          <p:cNvPr id="14" name="云形 13"/>
          <p:cNvSpPr/>
          <p:nvPr/>
        </p:nvSpPr>
        <p:spPr>
          <a:xfrm>
            <a:off x="5848350" y="4332074"/>
            <a:ext cx="3314700" cy="120015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Network Embedding</a:t>
            </a:r>
            <a:endParaRPr lang="zh-CN" altLang="en-US" sz="2400" b="1" dirty="0"/>
          </a:p>
        </p:txBody>
      </p:sp>
      <p:sp>
        <p:nvSpPr>
          <p:cNvPr id="15" name="云形 14"/>
          <p:cNvSpPr/>
          <p:nvPr/>
        </p:nvSpPr>
        <p:spPr>
          <a:xfrm>
            <a:off x="2971800" y="1524000"/>
            <a:ext cx="1333500" cy="2085975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GCN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658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4" y="345987"/>
            <a:ext cx="11407896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intrinsic problems NE is solving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017" y="3224831"/>
            <a:ext cx="4571997" cy="23664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2373" y="1591321"/>
            <a:ext cx="1101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Reducing representation dimensionality while preserving necessary topological 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structures</a:t>
            </a:r>
            <a:r>
              <a:rPr lang="en-US" altLang="zh-CN" sz="2800" dirty="0" smtClean="0"/>
              <a:t> and 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properties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41" name="文本框 40"/>
          <p:cNvSpPr txBox="1"/>
          <p:nvPr/>
        </p:nvSpPr>
        <p:spPr>
          <a:xfrm>
            <a:off x="1065025" y="2729031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B0F0"/>
                </a:solidFill>
              </a:rPr>
              <a:t>Nodes &amp; Links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5025" y="3431109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B0F0"/>
                </a:solidFill>
              </a:rPr>
              <a:t>Node Neighborhood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65025" y="4812181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B0F0"/>
                </a:solidFill>
              </a:rPr>
              <a:t>Community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65025" y="4133187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B0F0"/>
                </a:solidFill>
              </a:rPr>
              <a:t>Pair-wise Proximity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65025" y="5514259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B0F0"/>
                </a:solidFill>
              </a:rPr>
              <a:t>Hyper Edges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65025" y="6193253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B0F0"/>
                </a:solidFill>
              </a:rPr>
              <a:t>Global Structure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836853" y="2729031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B050"/>
                </a:solidFill>
              </a:rPr>
              <a:t>Non-transitivity</a:t>
            </a:r>
            <a:endParaRPr lang="zh-CN" altLang="en-US" sz="1800" b="1" dirty="0">
              <a:solidFill>
                <a:srgbClr val="00B05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836853" y="3431109"/>
            <a:ext cx="2646294" cy="35394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00" b="1" dirty="0" smtClean="0">
                <a:solidFill>
                  <a:srgbClr val="00B050"/>
                </a:solidFill>
              </a:rPr>
              <a:t>Asymmetric Transitivity</a:t>
            </a:r>
            <a:endParaRPr lang="zh-CN" altLang="en-US" sz="1700" b="1" dirty="0">
              <a:solidFill>
                <a:srgbClr val="00B05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36853" y="4812181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B050"/>
                </a:solidFill>
              </a:rPr>
              <a:t>Dynamic</a:t>
            </a:r>
            <a:endParaRPr lang="zh-CN" altLang="en-US" sz="1800" b="1" dirty="0">
              <a:solidFill>
                <a:srgbClr val="00B05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836853" y="4133187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B050"/>
                </a:solidFill>
              </a:rPr>
              <a:t>Uncertainty</a:t>
            </a:r>
            <a:endParaRPr lang="zh-CN" altLang="en-US" sz="1800" b="1" dirty="0">
              <a:solidFill>
                <a:srgbClr val="00B05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36853" y="5514259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B050"/>
                </a:solidFill>
              </a:rPr>
              <a:t>Heterogeneity</a:t>
            </a:r>
            <a:endParaRPr lang="zh-CN" altLang="en-US" sz="1800" b="1" dirty="0">
              <a:solidFill>
                <a:srgbClr val="00B05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36853" y="6193253"/>
            <a:ext cx="2646294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Interpretability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 rot="19184486">
            <a:off x="6659064" y="4006928"/>
            <a:ext cx="3999628" cy="9911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Topology-driven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98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29" y="378042"/>
            <a:ext cx="11407896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intrinsic problem GCN is solving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2373" y="1591321"/>
            <a:ext cx="1101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Fusing topology and features in the way of </a:t>
            </a:r>
            <a:r>
              <a:rPr lang="en-US" altLang="zh-CN" sz="2800" dirty="0" smtClean="0">
                <a:solidFill>
                  <a:srgbClr val="FF0000"/>
                </a:solidFill>
              </a:rPr>
              <a:t>smoothing features </a:t>
            </a:r>
            <a:r>
              <a:rPr lang="en-US" altLang="zh-CN" sz="2800" dirty="0" smtClean="0"/>
              <a:t>with the assistance of topology.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457450" y="3476625"/>
            <a:ext cx="2286000" cy="223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688170" y="3476625"/>
            <a:ext cx="1237814" cy="223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215610" y="3476624"/>
            <a:ext cx="1237814" cy="223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199" y="2545428"/>
            <a:ext cx="3951751" cy="6067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110" y="5804835"/>
            <a:ext cx="1539766" cy="58774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339" y="5741911"/>
            <a:ext cx="379473" cy="5595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945" y="5741911"/>
            <a:ext cx="2056346" cy="6288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5975" y="45053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424761" y="308038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308217" y="45053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131387" y="30803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830042" y="451510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653212" y="3090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970485" y="582258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X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7263344" y="58048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=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 rot="19184486">
            <a:off x="7202465" y="3887264"/>
            <a:ext cx="3999628" cy="9911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Feature-driven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84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55828"/>
            <a:ext cx="11582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if the problem is topology-driven?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409183" y="1423792"/>
            <a:ext cx="11983233" cy="283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prstClr val="black"/>
                </a:solidFill>
                <a:ea typeface="微软雅黑" panose="020B0503020204020204" pitchFamily="34" charset="-122"/>
              </a:rPr>
              <a:t>Since </a:t>
            </a: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GCN </a:t>
            </a:r>
            <a:r>
              <a:rPr lang="en-US" altLang="zh-CN" sz="2800" dirty="0">
                <a:solidFill>
                  <a:prstClr val="black"/>
                </a:solidFill>
                <a:ea typeface="微软雅黑" panose="020B0503020204020204" pitchFamily="34" charset="-122"/>
              </a:rPr>
              <a:t>is filtering features, it is inevitably </a:t>
            </a:r>
            <a:r>
              <a:rPr lang="en-US" altLang="zh-CN" sz="28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feature-driven</a:t>
            </a:r>
            <a:endParaRPr lang="en-US" altLang="zh-CN" sz="2800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500" dirty="0">
                <a:ea typeface="微软雅黑" panose="020B0503020204020204" pitchFamily="34" charset="-122"/>
              </a:rPr>
              <a:t>Structure only provides auxiliary information (e.g. for filtering/smoothing)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b="0" dirty="0">
                <a:ea typeface="微软雅黑" panose="020B0503020204020204" pitchFamily="34" charset="-122"/>
              </a:rPr>
              <a:t>When feature plays the key role, GNN performs good …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ea typeface="微软雅黑" panose="020B0503020204020204" pitchFamily="34" charset="-122"/>
              </a:rPr>
              <a:t>How about the contrary?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ea typeface="微软雅黑" panose="020B0503020204020204" pitchFamily="34" charset="-122"/>
              </a:rPr>
              <a:t>Synthesis data: stochastic block model + random features</a:t>
            </a:r>
            <a:endParaRPr lang="en-US" altLang="zh-CN" sz="2800" b="0" dirty="0"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DAC4DDB-142E-47D9-96F9-602B9FF40C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2255" y="4373324"/>
          <a:ext cx="3505200" cy="2121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6809653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588411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Method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833633"/>
                  </a:ext>
                </a:extLst>
              </a:tr>
              <a:tr h="530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andom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899368"/>
                  </a:ext>
                </a:extLst>
              </a:tr>
              <a:tr h="530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GCN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</a:rPr>
                        <a:t>18.3±1.1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369"/>
                  </a:ext>
                </a:extLst>
              </a:tr>
              <a:tr h="530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DeepWalk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</a:rPr>
                        <a:t>99.0±0.1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2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9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4DD-5508-BC4A-9020-B983B32B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99865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Embedding </a:t>
            </a:r>
            <a:r>
              <a:rPr lang="en-US" sz="3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v.s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GCN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F2EF-D30B-1145-82E1-0C3A199D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3597847" y="3040744"/>
            <a:ext cx="2903744" cy="279904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椭圆 6"/>
          <p:cNvSpPr/>
          <p:nvPr/>
        </p:nvSpPr>
        <p:spPr>
          <a:xfrm>
            <a:off x="5481325" y="3040744"/>
            <a:ext cx="2903744" cy="27990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6708994" y="3977218"/>
            <a:ext cx="146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Node </a:t>
            </a:r>
          </a:p>
          <a:p>
            <a:pPr algn="ctr"/>
            <a:r>
              <a:rPr lang="en-US" altLang="zh-CN" sz="2400" b="1" dirty="0" smtClean="0"/>
              <a:t>Features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767772" y="4161883"/>
            <a:ext cx="154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Topology</a:t>
            </a:r>
            <a:endParaRPr lang="zh-CN" altLang="en-US" sz="2400" b="1" dirty="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3293745" y="2969895"/>
            <a:ext cx="691811" cy="74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26945" y="2159325"/>
            <a:ext cx="1888151" cy="6705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Network Embedding</a:t>
            </a:r>
            <a:endParaRPr lang="zh-CN" altLang="en-US" b="1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858125" y="3015615"/>
            <a:ext cx="739140" cy="701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7713345" y="2164095"/>
            <a:ext cx="1888151" cy="6705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Feature-based Learning</a:t>
            </a:r>
            <a:endParaRPr lang="zh-CN" altLang="en-US" b="1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5998845" y="2916555"/>
            <a:ext cx="1524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123349" y="2100712"/>
            <a:ext cx="1888151" cy="6705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GCN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007745" y="1238614"/>
            <a:ext cx="1038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There is no better one, but there is more proper one.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23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5715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ethinking: Is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GCN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truly a Deep Learning method?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741144" y="1568744"/>
                <a:ext cx="10972800" cy="520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 Recall GNN formulation</a:t>
                </a:r>
                <a:r>
                  <a:rPr lang="en-US" altLang="zh-CN" sz="2800" b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𝜎</m:t>
                      </m:r>
                      <m:d>
                        <m:d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𝑆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−1/2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How about removing the non-linear component: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𝑆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  <a:p>
                <a:pPr marL="914400" lvl="1" indent="-4572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Stacking multiple layers and add softmax classification:</a:t>
                </a:r>
              </a:p>
              <a:p>
                <a:pPr lvl="1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</m:acc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𝐾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8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                                           </m:t>
                      </m:r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𝑆𝑆</m:t>
                          </m:r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…</m:t>
                          </m:r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…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𝐾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8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            =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𝐾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altLang="zh-CN" sz="2800" b="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30000"/>
                  </a:lnSpc>
                </a:pPr>
                <a:endParaRPr lang="zh-CN" altLang="en-US" sz="2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4" y="1568744"/>
                <a:ext cx="10972800" cy="5206682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EBB2A9F7-6559-40C2-950B-79E9E1B05C05}"/>
              </a:ext>
            </a:extLst>
          </p:cNvPr>
          <p:cNvSpPr/>
          <p:nvPr/>
        </p:nvSpPr>
        <p:spPr>
          <a:xfrm>
            <a:off x="2368811" y="6434970"/>
            <a:ext cx="8502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22222"/>
                </a:solidFill>
                <a:latin typeface="Arial" panose="020B0604020202020204" pitchFamily="34" charset="0"/>
              </a:rPr>
              <a:t>Wu, Felix, et al. Simplifying graph convolutional networks. </a:t>
            </a:r>
            <a:r>
              <a:rPr lang="en-US" altLang="zh-CN" sz="2000" i="1" dirty="0">
                <a:solidFill>
                  <a:srgbClr val="222222"/>
                </a:solidFill>
                <a:latin typeface="Arial" panose="020B0604020202020204" pitchFamily="34" charset="0"/>
              </a:rPr>
              <a:t>ICML, 2019.</a:t>
            </a:r>
            <a:endParaRPr lang="zh-CN" altLang="en-US" sz="2000" i="1" dirty="0"/>
          </a:p>
        </p:txBody>
      </p:sp>
      <p:sp>
        <p:nvSpPr>
          <p:cNvPr id="3" name="矩形 2"/>
          <p:cNvSpPr/>
          <p:nvPr/>
        </p:nvSpPr>
        <p:spPr>
          <a:xfrm>
            <a:off x="6629400" y="5572125"/>
            <a:ext cx="508000" cy="657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37400" y="606631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High-order proximity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3</a:t>
            </a:fld>
            <a:endParaRPr 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244306" y="111739"/>
            <a:ext cx="114526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Many types of data are networks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9" y="1846309"/>
            <a:ext cx="2963068" cy="20489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文本框 17"/>
          <p:cNvSpPr txBox="1"/>
          <p:nvPr/>
        </p:nvSpPr>
        <p:spPr>
          <a:xfrm>
            <a:off x="1124840" y="1179029"/>
            <a:ext cx="375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Social Networks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44070" y="1179029"/>
            <a:ext cx="356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Biology Networks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pic>
        <p:nvPicPr>
          <p:cNvPr id="25" name="Picture 4" descr="http://intbio.ncl.ac.uk/wp-content/uploads/2012/11/WebIm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770" y="1764346"/>
            <a:ext cx="2922172" cy="2242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文本框 25"/>
          <p:cNvSpPr txBox="1"/>
          <p:nvPr/>
        </p:nvSpPr>
        <p:spPr>
          <a:xfrm>
            <a:off x="8396624" y="1179029"/>
            <a:ext cx="356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Finance</a:t>
            </a:r>
            <a:r>
              <a:rPr lang="zh-CN" altLang="en-US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Networks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648" y="1991915"/>
            <a:ext cx="2423517" cy="1757765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sp>
        <p:nvSpPr>
          <p:cNvPr id="28" name="文本框 27"/>
          <p:cNvSpPr txBox="1"/>
          <p:nvPr/>
        </p:nvSpPr>
        <p:spPr>
          <a:xfrm>
            <a:off x="1205614" y="4161152"/>
            <a:ext cx="375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Internet of Things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24845" y="4161151"/>
            <a:ext cx="356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Information Networks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77398" y="4161151"/>
            <a:ext cx="356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292934"/>
                </a:solidFill>
                <a:ea typeface="华文新魏" panose="02010800040101010101" pitchFamily="2" charset="-122"/>
              </a:rPr>
              <a:t>Logistic Networks</a:t>
            </a:r>
            <a:endParaRPr lang="zh-CN" altLang="en-US" sz="2400" b="1" dirty="0">
              <a:solidFill>
                <a:srgbClr val="292934"/>
              </a:solidFill>
              <a:ea typeface="华文新魏" panose="0201080004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839" y="4781260"/>
            <a:ext cx="2669992" cy="1858033"/>
          </a:xfrm>
          <a:prstGeom prst="rect">
            <a:avLst/>
          </a:prstGeom>
          <a:ln w="25400">
            <a:noFill/>
          </a:ln>
        </p:spPr>
      </p:pic>
      <p:pic>
        <p:nvPicPr>
          <p:cNvPr id="2050" name="Picture 2" descr="æ¥çæºå¾å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477" y="4700019"/>
            <a:ext cx="2560752" cy="20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logistics network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1121" y="4828505"/>
            <a:ext cx="2725420" cy="18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73166"/>
            <a:ext cx="11582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ethinking: Is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GCN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truly a Deep Learning method?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741144" y="1568744"/>
            <a:ext cx="1097280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prstClr val="black"/>
                </a:solidFill>
                <a:ea typeface="微软雅黑" panose="020B0503020204020204" pitchFamily="34" charset="-122"/>
              </a:rPr>
              <a:t> This simplified GNN (SGC) shows remarkable results:</a:t>
            </a:r>
          </a:p>
          <a:p>
            <a:pPr lvl="1">
              <a:lnSpc>
                <a:spcPct val="130000"/>
              </a:lnSpc>
            </a:pPr>
            <a:r>
              <a:rPr lang="en-US" altLang="zh-CN" sz="2400" b="0" dirty="0">
                <a:solidFill>
                  <a:prstClr val="black"/>
                </a:solidFill>
                <a:ea typeface="微软雅黑" panose="020B0503020204020204" pitchFamily="34" charset="-122"/>
              </a:rPr>
              <a:t>          Node classification                                        Text Classification</a:t>
            </a:r>
          </a:p>
          <a:p>
            <a:pPr lvl="1">
              <a:lnSpc>
                <a:spcPct val="130000"/>
              </a:lnSpc>
            </a:pPr>
            <a:endParaRPr lang="en-US" altLang="zh-CN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en-US" altLang="zh-CN" sz="2400" b="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en-US" altLang="zh-CN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en-US" altLang="zh-CN" sz="2400" b="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en-US" altLang="zh-CN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en-US" altLang="zh-CN" sz="2400" b="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lang="zh-CN" altLang="en-US" sz="28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B2A9F7-6559-40C2-950B-79E9E1B05C05}"/>
              </a:ext>
            </a:extLst>
          </p:cNvPr>
          <p:cNvSpPr/>
          <p:nvPr/>
        </p:nvSpPr>
        <p:spPr>
          <a:xfrm>
            <a:off x="2368811" y="6434970"/>
            <a:ext cx="8502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22222"/>
                </a:solidFill>
                <a:latin typeface="Arial" panose="020B0604020202020204" pitchFamily="34" charset="0"/>
              </a:rPr>
              <a:t>Wu, Felix, et al. Simplifying graph convolutional networks. </a:t>
            </a:r>
            <a:r>
              <a:rPr lang="en-US" altLang="zh-CN" sz="2000" i="1" dirty="0">
                <a:solidFill>
                  <a:srgbClr val="222222"/>
                </a:solidFill>
                <a:latin typeface="Arial" panose="020B0604020202020204" pitchFamily="34" charset="0"/>
              </a:rPr>
              <a:t>ICML, 2019.</a:t>
            </a:r>
            <a:endParaRPr lang="zh-CN" altLang="en-US" sz="20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266858-0ACC-4881-89D9-7B645C0D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6" y="2576643"/>
            <a:ext cx="6010275" cy="3057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2F64A3-4DAA-4721-BEB8-98BD2106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540" y="2641001"/>
            <a:ext cx="4365332" cy="29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A32-EBA8-DE49-BE24-734AD201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47472"/>
            <a:ext cx="11582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Summaries and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2558-6603-7545-9FAD-627611F2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5" name="文本框 44"/>
          <p:cNvSpPr txBox="1"/>
          <p:nvPr/>
        </p:nvSpPr>
        <p:spPr>
          <a:xfrm>
            <a:off x="409181" y="1633342"/>
            <a:ext cx="11983233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Unsupervised </a:t>
            </a:r>
            <a:r>
              <a:rPr lang="en-US" altLang="zh-CN" sz="2800" dirty="0" err="1" smtClean="0">
                <a:solidFill>
                  <a:prstClr val="black"/>
                </a:solidFill>
                <a:ea typeface="微软雅黑" panose="020B0503020204020204" pitchFamily="34" charset="-122"/>
              </a:rPr>
              <a:t>v.s</a:t>
            </a: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. (Semi-)Supervised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prstClr val="black"/>
                </a:solidFill>
                <a:ea typeface="微软雅黑" panose="020B0503020204020204" pitchFamily="34" charset="-122"/>
              </a:rPr>
              <a:t>Learning for Networks </a:t>
            </a:r>
            <a:r>
              <a:rPr lang="en-US" altLang="zh-CN" sz="2800" dirty="0" err="1">
                <a:solidFill>
                  <a:prstClr val="black"/>
                </a:solidFill>
                <a:ea typeface="微软雅黑" panose="020B0503020204020204" pitchFamily="34" charset="-122"/>
              </a:rPr>
              <a:t>v.s</a:t>
            </a:r>
            <a:r>
              <a:rPr lang="en-US" altLang="zh-CN" sz="2800" dirty="0">
                <a:solidFill>
                  <a:prstClr val="black"/>
                </a:solidFill>
                <a:ea typeface="微软雅黑" panose="020B0503020204020204" pitchFamily="34" charset="-122"/>
              </a:rPr>
              <a:t>. Learning via </a:t>
            </a: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Graphs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Topology-driven </a:t>
            </a:r>
            <a:r>
              <a:rPr lang="en-US" altLang="zh-CN" sz="2800" dirty="0" err="1" smtClean="0">
                <a:solidFill>
                  <a:prstClr val="black"/>
                </a:solidFill>
                <a:ea typeface="微软雅黑" panose="020B0503020204020204" pitchFamily="34" charset="-122"/>
              </a:rPr>
              <a:t>v.s</a:t>
            </a: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. Feature-driven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Both GCN and NE need to treat the counterpart as the baselines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342" y="4316892"/>
            <a:ext cx="4704913" cy="23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996" y="-541212"/>
            <a:ext cx="7772400" cy="2200275"/>
          </a:xfrm>
        </p:spPr>
        <p:txBody>
          <a:bodyPr/>
          <a:lstStyle/>
          <a:p>
            <a:r>
              <a:rPr lang="en-US" b="1" cap="none" dirty="0" smtClean="0"/>
              <a:t>Thanks!</a:t>
            </a:r>
            <a:endParaRPr lang="en-US" b="1" cap="non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3282" y="2199570"/>
            <a:ext cx="8229600" cy="26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Peng Cui</a:t>
            </a:r>
          </a:p>
          <a:p>
            <a:r>
              <a:rPr lang="en-US" sz="3200" dirty="0">
                <a:latin typeface="+mn-lt"/>
              </a:rPr>
              <a:t>cuip@tsinghua.edu.cn</a:t>
            </a:r>
          </a:p>
          <a:p>
            <a:r>
              <a:rPr lang="en-US" sz="2400" spc="0" dirty="0"/>
              <a:t>http://pengcui.thumedialab.com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" name="Picture 2" descr="https://upload.wikimedia.org/wikipedia/zh/thumb/e/ec/Tsinghua_University_Logo.svg/1024px-Tsinghua_University_Logo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1" y="562618"/>
            <a:ext cx="1256656" cy="1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6071" y="838868"/>
            <a:ext cx="1287374" cy="7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"/>
    </mc:Choice>
    <mc:Fallback xmlns=""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4</a:t>
            </a:fld>
            <a:endParaRPr 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342027" y="414324"/>
            <a:ext cx="11768537" cy="9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network is important?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6726" y="1406325"/>
            <a:ext cx="10366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 few cases, you only care about a subject but not its relations with other subjects.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211810" y="5862620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Reflected</a:t>
            </a:r>
            <a:r>
              <a:rPr lang="en-US" altLang="zh-CN" sz="2400" dirty="0"/>
              <a:t> by relational subjects 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6528262" y="5847842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Decided</a:t>
            </a:r>
            <a:r>
              <a:rPr lang="en-US" altLang="zh-CN" sz="2400" dirty="0"/>
              <a:t> by relational subjects 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034" y="3026723"/>
            <a:ext cx="3620399" cy="25878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34721" y="3847023"/>
            <a:ext cx="521291" cy="406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1" name="直接连接符 10"/>
          <p:cNvCxnSpPr>
            <a:stCxn id="8" idx="0"/>
          </p:cNvCxnSpPr>
          <p:nvPr/>
        </p:nvCxnSpPr>
        <p:spPr>
          <a:xfrm flipV="1">
            <a:off x="3595367" y="3566238"/>
            <a:ext cx="260645" cy="28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94030" y="3196406"/>
            <a:ext cx="104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Target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106" y="3232084"/>
            <a:ext cx="3273367" cy="23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8422111" y="4257392"/>
            <a:ext cx="521291" cy="406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2" name="直接连接符 21"/>
          <p:cNvCxnSpPr>
            <a:stCxn id="20" idx="0"/>
          </p:cNvCxnSpPr>
          <p:nvPr/>
        </p:nvCxnSpPr>
        <p:spPr>
          <a:xfrm flipV="1">
            <a:off x="8682756" y="3976608"/>
            <a:ext cx="260645" cy="28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681420" y="3606776"/>
            <a:ext cx="104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Target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57524" y="2701196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Image Characterization</a:t>
            </a:r>
            <a:endParaRPr lang="zh-CN" altLang="en-US" sz="2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7907703" y="2681322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Social Capital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88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6" y="1894766"/>
            <a:ext cx="2712321" cy="435714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5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872160" y="138484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G = ( V, E )</a:t>
            </a:r>
            <a:endParaRPr lang="zh-CN" altLang="en-US" sz="2800" b="1" dirty="0"/>
          </a:p>
        </p:txBody>
      </p:sp>
      <p:sp>
        <p:nvSpPr>
          <p:cNvPr id="19" name="Shape 60">
            <a:extLst>
              <a:ext uri="{FF2B5EF4-FFF2-40B4-BE49-F238E27FC236}">
                <a16:creationId xmlns:a16="http://schemas.microsoft.com/office/drawing/2014/main" id="{016539A0-259F-AB4F-B672-D235E10AA7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316" y="495216"/>
            <a:ext cx="11525115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Networks are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not </a:t>
            </a:r>
            <a:r>
              <a:rPr lang="en-US" altLang="zh-CN" sz="3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learning-friendly</a:t>
            </a:r>
            <a:endParaRPr lang="en-US" sz="36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91956" y="374093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Links</a:t>
            </a:r>
            <a:endParaRPr lang="zh-CN" altLang="en-US" sz="2800" b="1" dirty="0"/>
          </a:p>
        </p:txBody>
      </p:sp>
      <p:sp>
        <p:nvSpPr>
          <p:cNvPr id="5" name="右箭头 4"/>
          <p:cNvSpPr/>
          <p:nvPr/>
        </p:nvSpPr>
        <p:spPr>
          <a:xfrm>
            <a:off x="4814675" y="3840918"/>
            <a:ext cx="279563" cy="4540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5094237" y="3740933"/>
            <a:ext cx="199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Topology</a:t>
            </a:r>
            <a:endParaRPr lang="zh-CN" altLang="en-US" sz="2800" b="1" dirty="0"/>
          </a:p>
        </p:txBody>
      </p:sp>
      <p:sp>
        <p:nvSpPr>
          <p:cNvPr id="12" name="上箭头 11"/>
          <p:cNvSpPr/>
          <p:nvPr/>
        </p:nvSpPr>
        <p:spPr>
          <a:xfrm>
            <a:off x="5824205" y="3399246"/>
            <a:ext cx="419343" cy="34168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4427042" y="2414361"/>
            <a:ext cx="321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F0"/>
                </a:solidFill>
              </a:rPr>
              <a:t>Inapplicability of ML methods</a:t>
            </a:r>
            <a:endParaRPr lang="zh-CN" altLang="en-US" sz="2800" b="1" dirty="0">
              <a:solidFill>
                <a:srgbClr val="00B0F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30890" y="1896891"/>
            <a:ext cx="2539711" cy="830997"/>
          </a:xfrm>
          <a:prstGeom prst="rect">
            <a:avLst/>
          </a:prstGeom>
          <a:noFill/>
          <a:ln>
            <a:solidFill>
              <a:srgbClr val="1B4D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SimHei" charset="-122"/>
                <a:cs typeface="SimHei" charset="-122"/>
              </a:rPr>
              <a:t>Network </a:t>
            </a:r>
          </a:p>
          <a:p>
            <a:pPr algn="ctr"/>
            <a:r>
              <a:rPr lang="en-US" altLang="zh-CN" sz="2400" dirty="0">
                <a:latin typeface="+mj-lt"/>
                <a:ea typeface="SimHei" charset="-122"/>
                <a:cs typeface="SimHei" charset="-122"/>
              </a:rPr>
              <a:t>Data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39559" y="3154022"/>
            <a:ext cx="2539711" cy="830997"/>
          </a:xfrm>
          <a:prstGeom prst="rect">
            <a:avLst/>
          </a:prstGeom>
          <a:noFill/>
          <a:ln>
            <a:solidFill>
              <a:srgbClr val="1B4D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SimHei" charset="-122"/>
                <a:cs typeface="SimHei" charset="-122"/>
              </a:rPr>
              <a:t>Feature Extraction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48230" y="4463173"/>
            <a:ext cx="2539711" cy="830997"/>
          </a:xfrm>
          <a:prstGeom prst="rect">
            <a:avLst/>
          </a:prstGeom>
          <a:noFill/>
          <a:ln>
            <a:solidFill>
              <a:srgbClr val="1B4D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SimHei" charset="-122"/>
                <a:cs typeface="SimHei" charset="-122"/>
              </a:rPr>
              <a:t>Pattern Discovery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56899" y="5754982"/>
            <a:ext cx="2539711" cy="830997"/>
          </a:xfrm>
          <a:prstGeom prst="rect">
            <a:avLst/>
          </a:prstGeom>
          <a:noFill/>
          <a:ln>
            <a:solidFill>
              <a:srgbClr val="1B4D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SimHei" charset="-122"/>
                <a:cs typeface="SimHei" charset="-122"/>
              </a:rPr>
              <a:t>Network Applications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119975" y="1175793"/>
            <a:ext cx="4520789" cy="58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667" dirty="0">
                <a:latin typeface="+mj-lt"/>
                <a:ea typeface="SimHei" charset="0"/>
                <a:cs typeface="SimHei" charset="0"/>
              </a:rPr>
              <a:t>Pipeline for network analysis</a:t>
            </a:r>
            <a:endParaRPr kumimoji="1" lang="zh-CN" altLang="en-US" sz="4267" dirty="0">
              <a:latin typeface="+mj-lt"/>
              <a:ea typeface="SimHei" charset="0"/>
              <a:cs typeface="SimHei" charset="0"/>
            </a:endParaRPr>
          </a:p>
        </p:txBody>
      </p:sp>
      <p:cxnSp>
        <p:nvCxnSpPr>
          <p:cNvPr id="27" name="直线箭头连接符 11"/>
          <p:cNvCxnSpPr>
            <a:stCxn id="22" idx="2"/>
            <a:endCxn id="23" idx="0"/>
          </p:cNvCxnSpPr>
          <p:nvPr/>
        </p:nvCxnSpPr>
        <p:spPr>
          <a:xfrm>
            <a:off x="9300746" y="2758666"/>
            <a:ext cx="8669" cy="39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8"/>
          <p:cNvCxnSpPr>
            <a:stCxn id="23" idx="2"/>
            <a:endCxn id="24" idx="0"/>
          </p:cNvCxnSpPr>
          <p:nvPr/>
        </p:nvCxnSpPr>
        <p:spPr>
          <a:xfrm>
            <a:off x="9309415" y="4015796"/>
            <a:ext cx="8671" cy="44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30"/>
          <p:cNvCxnSpPr>
            <a:stCxn id="24" idx="2"/>
            <a:endCxn id="25" idx="0"/>
          </p:cNvCxnSpPr>
          <p:nvPr/>
        </p:nvCxnSpPr>
        <p:spPr>
          <a:xfrm>
            <a:off x="9318086" y="5324947"/>
            <a:ext cx="8669" cy="43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 rot="19404002">
            <a:off x="8798519" y="3724790"/>
            <a:ext cx="2554885" cy="7765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b="1" dirty="0"/>
              <a:t>Learnability</a:t>
            </a:r>
            <a:endParaRPr lang="zh-CN" altLang="en-US" sz="2667" b="1" dirty="0"/>
          </a:p>
        </p:txBody>
      </p:sp>
    </p:spTree>
    <p:extLst>
      <p:ext uri="{BB962C8B-B14F-4D97-AF65-F5344CB8AC3E}">
        <p14:creationId xmlns:p14="http://schemas.microsoft.com/office/powerpoint/2010/main" val="12206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6</a:t>
            </a:fld>
            <a:endParaRPr lang="en-US" dirty="0"/>
          </a:p>
        </p:txBody>
      </p:sp>
      <p:sp>
        <p:nvSpPr>
          <p:cNvPr id="19" name="Shape 60">
            <a:extLst>
              <a:ext uri="{FF2B5EF4-FFF2-40B4-BE49-F238E27FC236}">
                <a16:creationId xmlns:a16="http://schemas.microsoft.com/office/drawing/2014/main" id="{016539A0-259F-AB4F-B672-D235E10AA7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316" y="495216"/>
            <a:ext cx="11525115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Learning from networks</a:t>
            </a:r>
            <a:endParaRPr lang="en-US" sz="36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903643" y="2666418"/>
            <a:ext cx="3287652" cy="17101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Network Embedding</a:t>
            </a:r>
            <a:endParaRPr lang="zh-CN" altLang="en-US" sz="2800" b="1" dirty="0"/>
          </a:p>
        </p:txBody>
      </p:sp>
      <p:sp>
        <p:nvSpPr>
          <p:cNvPr id="31" name="圆角矩形 30"/>
          <p:cNvSpPr/>
          <p:nvPr/>
        </p:nvSpPr>
        <p:spPr>
          <a:xfrm>
            <a:off x="6872348" y="2666418"/>
            <a:ext cx="3287652" cy="17101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GCN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42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103" y="1791072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809135" y="122476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G = ( V, E )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142" y="2852936"/>
            <a:ext cx="3449151" cy="253993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240016" y="5517232"/>
            <a:ext cx="40324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6240016" y="2492896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993499" y="13407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G = ( V )</a:t>
            </a:r>
            <a:endParaRPr lang="zh-CN" altLang="en-US" sz="28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6126133" y="1763108"/>
            <a:ext cx="371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Vector Space</a:t>
            </a:r>
            <a:endParaRPr lang="zh-CN" altLang="en-US" sz="1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4392363" y="343572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</a:rPr>
              <a:t>generate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716399" y="4365104"/>
            <a:ext cx="1296144" cy="0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664540" y="4077072"/>
            <a:ext cx="1296144" cy="0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340504" y="44074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</a:rPr>
              <a:t>embed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96E840-3A9D-1E4F-80B9-04C1C1664E94}"/>
              </a:ext>
            </a:extLst>
          </p:cNvPr>
          <p:cNvSpPr/>
          <p:nvPr/>
        </p:nvSpPr>
        <p:spPr>
          <a:xfrm>
            <a:off x="5291747" y="5654576"/>
            <a:ext cx="6096000" cy="14299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19170" lvl="1" indent="-423323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zh-CN" sz="2133" dirty="0"/>
              <a:t>Easy to parallel</a:t>
            </a:r>
          </a:p>
          <a:p>
            <a:pPr marL="1219170" lvl="1" indent="-423323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zh-CN" sz="2133" dirty="0"/>
              <a:t>Can apply classical ML methods</a:t>
            </a:r>
          </a:p>
          <a:p>
            <a:pPr marL="1219170" lvl="1" indent="-423323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Font typeface="Arial" panose="020B0604020202020204" pitchFamily="34" charset="0"/>
              <a:buChar char="•"/>
            </a:pPr>
            <a:endParaRPr lang="zh-CN" altLang="en-US" sz="2133" dirty="0"/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09671" y="111739"/>
            <a:ext cx="1183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Embedding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1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CFEC368-1D7A-4F81-ABF6-AE0E36BAF64C}" type="slidenum">
              <a:rPr lang="en-US"/>
              <a:pPr defTabSz="914377">
                <a:defRPr/>
              </a:pPr>
              <a:t>8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662204" y="1536523"/>
            <a:ext cx="9075544" cy="5965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</a:rPr>
              <a:t>Goal  </a:t>
            </a:r>
            <a:r>
              <a:rPr lang="en-US" altLang="zh-CN" sz="2400" b="1" dirty="0"/>
              <a:t>Support network inference in vector space</a:t>
            </a:r>
            <a:endParaRPr lang="zh-CN" altLang="en-US" sz="2400" b="1" i="1" dirty="0"/>
          </a:p>
        </p:txBody>
      </p:sp>
      <p:sp>
        <p:nvSpPr>
          <p:cNvPr id="12" name="圆角矩形 11"/>
          <p:cNvSpPr/>
          <p:nvPr/>
        </p:nvSpPr>
        <p:spPr>
          <a:xfrm>
            <a:off x="2135560" y="2690663"/>
            <a:ext cx="2376264" cy="9636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Reflect network structure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34" y="3716208"/>
            <a:ext cx="2940597" cy="2235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789501" y="2690663"/>
            <a:ext cx="2464284" cy="9636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Maintain network properties</a:t>
            </a:r>
            <a:endParaRPr lang="zh-CN" altLang="en-US" sz="2000" b="1" dirty="0"/>
          </a:p>
        </p:txBody>
      </p:sp>
      <p:sp>
        <p:nvSpPr>
          <p:cNvPr id="18" name="流程图: 接点 17"/>
          <p:cNvSpPr/>
          <p:nvPr/>
        </p:nvSpPr>
        <p:spPr>
          <a:xfrm>
            <a:off x="8879160" y="3898612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19" name="流程图: 接点 18"/>
          <p:cNvSpPr/>
          <p:nvPr/>
        </p:nvSpPr>
        <p:spPr>
          <a:xfrm>
            <a:off x="8087072" y="505074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A</a:t>
            </a:r>
            <a:endParaRPr lang="zh-CN" altLang="en-US" sz="1400" dirty="0"/>
          </a:p>
        </p:txBody>
      </p:sp>
      <p:sp>
        <p:nvSpPr>
          <p:cNvPr id="20" name="流程图: 接点 19"/>
          <p:cNvSpPr/>
          <p:nvPr/>
        </p:nvSpPr>
        <p:spPr>
          <a:xfrm>
            <a:off x="9599240" y="505074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C</a:t>
            </a:r>
            <a:endParaRPr lang="zh-CN" altLang="en-US" sz="1400" dirty="0"/>
          </a:p>
        </p:txBody>
      </p:sp>
      <p:cxnSp>
        <p:nvCxnSpPr>
          <p:cNvPr id="23" name="直接连接符 22"/>
          <p:cNvCxnSpPr>
            <a:stCxn id="18" idx="3"/>
            <a:endCxn id="19" idx="7"/>
          </p:cNvCxnSpPr>
          <p:nvPr/>
        </p:nvCxnSpPr>
        <p:spPr>
          <a:xfrm flipH="1">
            <a:off x="8477318" y="4288858"/>
            <a:ext cx="468799" cy="8288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8" idx="5"/>
            <a:endCxn id="20" idx="1"/>
          </p:cNvCxnSpPr>
          <p:nvPr/>
        </p:nvCxnSpPr>
        <p:spPr>
          <a:xfrm>
            <a:off x="9269406" y="4288858"/>
            <a:ext cx="396791" cy="8288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9" idx="6"/>
            <a:endCxn id="20" idx="2"/>
          </p:cNvCxnSpPr>
          <p:nvPr/>
        </p:nvCxnSpPr>
        <p:spPr>
          <a:xfrm>
            <a:off x="8544272" y="5279340"/>
            <a:ext cx="10549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175" y="4021545"/>
            <a:ext cx="2517056" cy="1783721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7608307" y="4431865"/>
            <a:ext cx="2865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左箭头 4"/>
          <p:cNvSpPr/>
          <p:nvPr/>
        </p:nvSpPr>
        <p:spPr>
          <a:xfrm>
            <a:off x="4455040" y="4449439"/>
            <a:ext cx="327211" cy="476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下箭头 30"/>
          <p:cNvSpPr/>
          <p:nvPr/>
        </p:nvSpPr>
        <p:spPr>
          <a:xfrm>
            <a:off x="3287688" y="2204864"/>
            <a:ext cx="144016" cy="360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2" name="下箭头 31"/>
          <p:cNvSpPr/>
          <p:nvPr/>
        </p:nvSpPr>
        <p:spPr>
          <a:xfrm>
            <a:off x="8832304" y="2196051"/>
            <a:ext cx="127251" cy="360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8189912" y="5452447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Transitivity</a:t>
            </a:r>
            <a:endParaRPr lang="zh-CN" altLang="en-US" sz="2400" dirty="0"/>
          </a:p>
        </p:txBody>
      </p:sp>
      <p:sp>
        <p:nvSpPr>
          <p:cNvPr id="22" name="Shape 60">
            <a:extLst>
              <a:ext uri="{FF2B5EF4-FFF2-40B4-BE49-F238E27FC236}">
                <a16:creationId xmlns:a16="http://schemas.microsoft.com/office/drawing/2014/main" id="{2D4E8F57-793D-AD44-8E82-1898C5DA7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504" y="419277"/>
            <a:ext cx="11553035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</a:pPr>
            <a:r>
              <a:rPr 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goal of </a:t>
            </a:r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embedding</a:t>
            </a:r>
          </a:p>
        </p:txBody>
      </p:sp>
      <p:sp>
        <p:nvSpPr>
          <p:cNvPr id="6" name="矩形 5"/>
          <p:cNvSpPr/>
          <p:nvPr/>
        </p:nvSpPr>
        <p:spPr>
          <a:xfrm>
            <a:off x="638175" y="5914112"/>
            <a:ext cx="10858500" cy="8486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Transform network nodes into vectors that are fit for </a:t>
            </a:r>
          </a:p>
          <a:p>
            <a:pPr algn="ctr"/>
            <a:r>
              <a:rPr lang="en-US" altLang="zh-CN" sz="2800" b="1" dirty="0" smtClean="0"/>
              <a:t>off-the-shelf machine learning models.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56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3"/>
    </mc:Choice>
    <mc:Fallback xmlns="">
      <p:transition spd="slow" advTm="10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328" y="2680114"/>
            <a:ext cx="4248472" cy="75927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60544" y="111743"/>
            <a:ext cx="98788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3600" b="1" spc="-10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Graph Neural </a:t>
            </a:r>
            <a:r>
              <a:rPr lang="en-US" altLang="zh-CN" dirty="0" smtClean="0"/>
              <a:t>Networks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23511" y="2105025"/>
            <a:ext cx="10036985" cy="43928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dirty="0"/>
              <a:t> Basic idea: recursive definition of states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05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16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dirty="0" smtClean="0"/>
              <a:t>  A simple example: PageRank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247" y="3873666"/>
            <a:ext cx="4492553" cy="27704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0824" y="6497890"/>
            <a:ext cx="52703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/>
              <a:t>F. Scarselli, et al. The graph neural network model. </a:t>
            </a:r>
            <a:r>
              <a:rPr lang="en-US" altLang="zh-CN" sz="1300" i="1" dirty="0"/>
              <a:t>IEEE TNN, 2009.</a:t>
            </a:r>
          </a:p>
        </p:txBody>
      </p:sp>
      <p:sp>
        <p:nvSpPr>
          <p:cNvPr id="8" name="矩形 7"/>
          <p:cNvSpPr/>
          <p:nvPr/>
        </p:nvSpPr>
        <p:spPr>
          <a:xfrm>
            <a:off x="666751" y="1443690"/>
            <a:ext cx="10858500" cy="5687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Design a learning mechanism on graph.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5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9"/>
    </mc:Choice>
    <mc:Fallback xmlns="">
      <p:transition spd="slow" advTm="1701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g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ng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1220</Words>
  <Application>Microsoft Office PowerPoint</Application>
  <PresentationFormat>宽屏</PresentationFormat>
  <Paragraphs>288</Paragraphs>
  <Slides>32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等线</vt:lpstr>
      <vt:lpstr>SimHei</vt:lpstr>
      <vt:lpstr>华文新魏</vt:lpstr>
      <vt:lpstr>微软雅黑</vt:lpstr>
      <vt:lpstr>Arial</vt:lpstr>
      <vt:lpstr>Calibri</vt:lpstr>
      <vt:lpstr>Cambria Math</vt:lpstr>
      <vt:lpstr>Wingdings</vt:lpstr>
      <vt:lpstr>meng</vt:lpstr>
      <vt:lpstr>1_meng</vt:lpstr>
      <vt:lpstr>PowerPoint 演示文稿</vt:lpstr>
      <vt:lpstr>PowerPoint 演示文稿</vt:lpstr>
      <vt:lpstr>PowerPoint 演示文稿</vt:lpstr>
      <vt:lpstr>PowerPoint 演示文稿</vt:lpstr>
      <vt:lpstr>Networks are not learning-friendly</vt:lpstr>
      <vt:lpstr>Learning from networks</vt:lpstr>
      <vt:lpstr>PowerPoint 演示文稿</vt:lpstr>
      <vt:lpstr>The goal of network embedding</vt:lpstr>
      <vt:lpstr>PowerPoint 演示文稿</vt:lpstr>
      <vt:lpstr>PowerPoint 演示文稿</vt:lpstr>
      <vt:lpstr>PowerPoint 演示文稿</vt:lpstr>
      <vt:lpstr>Network Embedding and GCN</vt:lpstr>
      <vt:lpstr>Graph convolutional network v.s. Network embedding</vt:lpstr>
      <vt:lpstr>GCN for Natural Language Processing</vt:lpstr>
      <vt:lpstr>GCN for Computer Vision</vt:lpstr>
      <vt:lpstr>GCN for Symbolic Reasoning</vt:lpstr>
      <vt:lpstr>GCN for Structural Equation Modeling</vt:lpstr>
      <vt:lpstr>Pipeline for (most) GCN works</vt:lpstr>
      <vt:lpstr>PowerPoint 演示文稿</vt:lpstr>
      <vt:lpstr>PowerPoint 演示文稿</vt:lpstr>
      <vt:lpstr>PowerPoint 演示文稿</vt:lpstr>
      <vt:lpstr>PowerPoint 演示文稿</vt:lpstr>
      <vt:lpstr>Pipeline for (most) Network Embedding works</vt:lpstr>
      <vt:lpstr>Learning for Networks vs. Learning via Graphs</vt:lpstr>
      <vt:lpstr>The intrinsic problems NE is solving</vt:lpstr>
      <vt:lpstr>The intrinsic problem GCN is solving</vt:lpstr>
      <vt:lpstr>What if the problem is topology-driven?</vt:lpstr>
      <vt:lpstr>Network Embedding v.s. GCN</vt:lpstr>
      <vt:lpstr>Rethinking: Is GCN truly a Deep Learning method?</vt:lpstr>
      <vt:lpstr>Rethinking: Is GCN truly a Deep Learning method?</vt:lpstr>
      <vt:lpstr>Summaries and Conclusions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 Peng</dc:creator>
  <cp:lastModifiedBy>Cui Peng</cp:lastModifiedBy>
  <cp:revision>75</cp:revision>
  <dcterms:created xsi:type="dcterms:W3CDTF">2019-07-26T09:51:39Z</dcterms:created>
  <dcterms:modified xsi:type="dcterms:W3CDTF">2019-08-05T21:21:46Z</dcterms:modified>
</cp:coreProperties>
</file>